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Helios" charset="1" panose="020B0504020202020204"/>
      <p:regular r:id="rId16"/>
    </p:embeddedFont>
    <p:embeddedFont>
      <p:font typeface="Etna Sans Serif" charset="1" panose="02000600000000000000"/>
      <p:regular r:id="rId17"/>
    </p:embeddedFont>
    <p:embeddedFont>
      <p:font typeface="Telegraf" charset="1" panose="00000500000000000000"/>
      <p:regular r:id="rId18"/>
    </p:embeddedFont>
    <p:embeddedFont>
      <p:font typeface="Helios Bold" charset="1" panose="020B0704020202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20.png" Type="http://schemas.openxmlformats.org/officeDocument/2006/relationships/image"/><Relationship Id="rId13" Target="../media/image21.svg" Type="http://schemas.openxmlformats.org/officeDocument/2006/relationships/image"/><Relationship Id="rId14" Target="../media/image22.png" Type="http://schemas.openxmlformats.org/officeDocument/2006/relationships/image"/><Relationship Id="rId15" Target="../media/image23.sv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20.png" Type="http://schemas.openxmlformats.org/officeDocument/2006/relationships/image"/><Relationship Id="rId13" Target="../media/image21.svg" Type="http://schemas.openxmlformats.org/officeDocument/2006/relationships/image"/><Relationship Id="rId14" Target="../media/image22.png" Type="http://schemas.openxmlformats.org/officeDocument/2006/relationships/image"/><Relationship Id="rId15" Target="../media/image23.sv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20.png" Type="http://schemas.openxmlformats.org/officeDocument/2006/relationships/image"/><Relationship Id="rId13" Target="../media/image21.svg" Type="http://schemas.openxmlformats.org/officeDocument/2006/relationships/image"/><Relationship Id="rId14" Target="../media/image22.png" Type="http://schemas.openxmlformats.org/officeDocument/2006/relationships/image"/><Relationship Id="rId15" Target="../media/image23.sv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20.png" Type="http://schemas.openxmlformats.org/officeDocument/2006/relationships/image"/><Relationship Id="rId13" Target="../media/image21.svg" Type="http://schemas.openxmlformats.org/officeDocument/2006/relationships/image"/><Relationship Id="rId14" Target="../media/image22.png" Type="http://schemas.openxmlformats.org/officeDocument/2006/relationships/image"/><Relationship Id="rId15" Target="../media/image23.sv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4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jpeg" Type="http://schemas.openxmlformats.org/officeDocument/2006/relationships/image"/><Relationship Id="rId5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66927" y="-4280359"/>
            <a:ext cx="10812392" cy="10812392"/>
          </a:xfrm>
          <a:custGeom>
            <a:avLst/>
            <a:gdLst/>
            <a:ahLst/>
            <a:cxnLst/>
            <a:rect r="r" b="b" t="t" l="l"/>
            <a:pathLst>
              <a:path h="10812392" w="10812392">
                <a:moveTo>
                  <a:pt x="0" y="0"/>
                </a:moveTo>
                <a:lnTo>
                  <a:pt x="10812393" y="0"/>
                </a:lnTo>
                <a:lnTo>
                  <a:pt x="10812393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125837"/>
            <a:ext cx="4702618" cy="618185"/>
            <a:chOff x="0" y="0"/>
            <a:chExt cx="6270157" cy="8242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85282" cy="824246"/>
            </a:xfrm>
            <a:custGeom>
              <a:avLst/>
              <a:gdLst/>
              <a:ahLst/>
              <a:cxnLst/>
              <a:rect r="r" b="b" t="t" l="l"/>
              <a:pathLst>
                <a:path h="824246" w="785282">
                  <a:moveTo>
                    <a:pt x="0" y="0"/>
                  </a:moveTo>
                  <a:lnTo>
                    <a:pt x="785282" y="0"/>
                  </a:lnTo>
                  <a:lnTo>
                    <a:pt x="785282" y="824246"/>
                  </a:lnTo>
                  <a:lnTo>
                    <a:pt x="0" y="824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119714" y="125758"/>
              <a:ext cx="5150443" cy="525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61"/>
                </a:lnSpc>
                <a:spcBef>
                  <a:spcPct val="0"/>
                </a:spcBef>
              </a:pPr>
              <a:r>
                <a:rPr lang="en-US" sz="2401">
                  <a:solidFill>
                    <a:srgbClr val="F4F4F4"/>
                  </a:solidFill>
                  <a:latin typeface="Helios"/>
                  <a:ea typeface="Helios"/>
                  <a:cs typeface="Helios"/>
                  <a:sym typeface="Helios"/>
                </a:rPr>
                <a:t>TECHCROP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3407200" y="4432068"/>
            <a:ext cx="5764383" cy="5764383"/>
          </a:xfrm>
          <a:custGeom>
            <a:avLst/>
            <a:gdLst/>
            <a:ahLst/>
            <a:cxnLst/>
            <a:rect r="r" b="b" t="t" l="l"/>
            <a:pathLst>
              <a:path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7078" y="7902203"/>
            <a:ext cx="5764383" cy="5764383"/>
          </a:xfrm>
          <a:custGeom>
            <a:avLst/>
            <a:gdLst/>
            <a:ahLst/>
            <a:cxnLst/>
            <a:rect r="r" b="b" t="t" l="l"/>
            <a:pathLst>
              <a:path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2"/>
                </a:lnTo>
                <a:lnTo>
                  <a:pt x="0" y="5764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086350" y="4029744"/>
            <a:ext cx="8115300" cy="2541964"/>
            <a:chOff x="0" y="0"/>
            <a:chExt cx="10820400" cy="3389285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9525"/>
              <a:ext cx="10820400" cy="2416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399"/>
                </a:lnSpc>
              </a:pPr>
              <a:r>
                <a:rPr lang="en-US" sz="11999">
                  <a:solidFill>
                    <a:srgbClr val="2A2E3A"/>
                  </a:solidFill>
                  <a:latin typeface="Etna Sans Serif"/>
                  <a:ea typeface="Etna Sans Serif"/>
                  <a:cs typeface="Etna Sans Serif"/>
                  <a:sym typeface="Etna Sans Serif"/>
                </a:rPr>
                <a:t>      IAM 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681683"/>
              <a:ext cx="10498974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44000" y="8769858"/>
            <a:ext cx="3666277" cy="488442"/>
            <a:chOff x="0" y="0"/>
            <a:chExt cx="4888369" cy="651256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803485" y="0"/>
              <a:ext cx="4084884" cy="594902"/>
              <a:chOff x="0" y="0"/>
              <a:chExt cx="806891" cy="117512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06891" cy="117512"/>
              </a:xfrm>
              <a:custGeom>
                <a:avLst/>
                <a:gdLst/>
                <a:ahLst/>
                <a:cxnLst/>
                <a:rect r="r" b="b" t="t" l="l"/>
                <a:pathLst>
                  <a:path h="117512" w="806891">
                    <a:moveTo>
                      <a:pt x="58756" y="0"/>
                    </a:moveTo>
                    <a:lnTo>
                      <a:pt x="748135" y="0"/>
                    </a:lnTo>
                    <a:cubicBezTo>
                      <a:pt x="780585" y="0"/>
                      <a:pt x="806891" y="26306"/>
                      <a:pt x="806891" y="58756"/>
                    </a:cubicBezTo>
                    <a:lnTo>
                      <a:pt x="806891" y="58756"/>
                    </a:lnTo>
                    <a:cubicBezTo>
                      <a:pt x="806891" y="91206"/>
                      <a:pt x="780585" y="117512"/>
                      <a:pt x="748135" y="117512"/>
                    </a:cubicBezTo>
                    <a:lnTo>
                      <a:pt x="58756" y="117512"/>
                    </a:lnTo>
                    <a:cubicBezTo>
                      <a:pt x="26306" y="117512"/>
                      <a:pt x="0" y="91206"/>
                      <a:pt x="0" y="58756"/>
                    </a:cubicBezTo>
                    <a:lnTo>
                      <a:pt x="0" y="58756"/>
                    </a:lnTo>
                    <a:cubicBezTo>
                      <a:pt x="0" y="26306"/>
                      <a:pt x="26306" y="0"/>
                      <a:pt x="58756" y="0"/>
                    </a:cubicBezTo>
                    <a:close/>
                  </a:path>
                </a:pathLst>
              </a:custGeom>
              <a:solidFill>
                <a:srgbClr val="F4F4F4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806891" cy="165137"/>
              </a:xfrm>
              <a:prstGeom prst="rect">
                <a:avLst/>
              </a:prstGeom>
            </p:spPr>
            <p:txBody>
              <a:bodyPr anchor="ctr" rtlCol="false" tIns="127000" lIns="127000" bIns="127000" rIns="127000"/>
              <a:lstStyle/>
              <a:p>
                <a:pPr algn="ctr">
                  <a:lnSpc>
                    <a:spcPts val="2100"/>
                  </a:lnSpc>
                </a:pPr>
                <a:r>
                  <a:rPr lang="en-US" sz="1500">
                    <a:solidFill>
                      <a:srgbClr val="2A2E3A"/>
                    </a:solidFill>
                    <a:latin typeface="Telegraf"/>
                    <a:ea typeface="Telegraf"/>
                    <a:cs typeface="Telegraf"/>
                    <a:sym typeface="Telegraf"/>
                  </a:rPr>
                  <a:t>Information available in audio.</a:t>
                </a: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0"/>
              <a:ext cx="651256" cy="651256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28893" lIns="28893" bIns="28893" rIns="28893"/>
              <a:lstStyle/>
              <a:p>
                <a:pPr algn="ctr">
                  <a:lnSpc>
                    <a:spcPts val="2067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192570" y="192570"/>
              <a:ext cx="266117" cy="266117"/>
            </a:xfrm>
            <a:custGeom>
              <a:avLst/>
              <a:gdLst/>
              <a:ahLst/>
              <a:cxnLst/>
              <a:rect r="r" b="b" t="t" l="l"/>
              <a:pathLst>
                <a:path h="266117" w="266117">
                  <a:moveTo>
                    <a:pt x="0" y="0"/>
                  </a:moveTo>
                  <a:lnTo>
                    <a:pt x="266116" y="0"/>
                  </a:lnTo>
                  <a:lnTo>
                    <a:pt x="266116" y="266116"/>
                  </a:lnTo>
                  <a:lnTo>
                    <a:pt x="0" y="2661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09479" y="3920898"/>
            <a:ext cx="4505705" cy="1371195"/>
            <a:chOff x="0" y="0"/>
            <a:chExt cx="1186688" cy="3611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86688" cy="361138"/>
            </a:xfrm>
            <a:custGeom>
              <a:avLst/>
              <a:gdLst/>
              <a:ahLst/>
              <a:cxnLst/>
              <a:rect r="r" b="b" t="t" l="l"/>
              <a:pathLst>
                <a:path h="361138" w="1186688">
                  <a:moveTo>
                    <a:pt x="51547" y="0"/>
                  </a:moveTo>
                  <a:lnTo>
                    <a:pt x="1135140" y="0"/>
                  </a:lnTo>
                  <a:cubicBezTo>
                    <a:pt x="1163609" y="0"/>
                    <a:pt x="1186688" y="23079"/>
                    <a:pt x="1186688" y="51547"/>
                  </a:cubicBezTo>
                  <a:lnTo>
                    <a:pt x="1186688" y="309590"/>
                  </a:lnTo>
                  <a:cubicBezTo>
                    <a:pt x="1186688" y="323262"/>
                    <a:pt x="1181257" y="336373"/>
                    <a:pt x="1171590" y="346040"/>
                  </a:cubicBezTo>
                  <a:cubicBezTo>
                    <a:pt x="1161923" y="355707"/>
                    <a:pt x="1148812" y="361138"/>
                    <a:pt x="1135140" y="361138"/>
                  </a:cubicBezTo>
                  <a:lnTo>
                    <a:pt x="51547" y="361138"/>
                  </a:lnTo>
                  <a:cubicBezTo>
                    <a:pt x="37876" y="361138"/>
                    <a:pt x="24765" y="355707"/>
                    <a:pt x="15098" y="346040"/>
                  </a:cubicBezTo>
                  <a:cubicBezTo>
                    <a:pt x="5431" y="336373"/>
                    <a:pt x="0" y="323262"/>
                    <a:pt x="0" y="309590"/>
                  </a:cubicBezTo>
                  <a:lnTo>
                    <a:pt x="0" y="51547"/>
                  </a:lnTo>
                  <a:cubicBezTo>
                    <a:pt x="0" y="37876"/>
                    <a:pt x="5431" y="24765"/>
                    <a:pt x="15098" y="15098"/>
                  </a:cubicBezTo>
                  <a:cubicBezTo>
                    <a:pt x="24765" y="5431"/>
                    <a:pt x="37876" y="0"/>
                    <a:pt x="51547" y="0"/>
                  </a:cubicBezTo>
                  <a:close/>
                </a:path>
              </a:pathLst>
            </a:custGeom>
            <a:solidFill>
              <a:srgbClr val="153969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86688" cy="40876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219"/>
                </a:lnSpc>
              </a:pPr>
              <a:r>
                <a:rPr lang="en-US" sz="2299" b="true">
                  <a:solidFill>
                    <a:srgbClr val="FFFFFF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Alignment with Business Goals</a:t>
              </a:r>
            </a:p>
          </p:txBody>
        </p:sp>
      </p:grpSp>
      <p:sp>
        <p:nvSpPr>
          <p:cNvPr name="AutoShape 5" id="5"/>
          <p:cNvSpPr/>
          <p:nvPr/>
        </p:nvSpPr>
        <p:spPr>
          <a:xfrm>
            <a:off x="10892068" y="5292093"/>
            <a:ext cx="1811077" cy="761884"/>
          </a:xfrm>
          <a:prstGeom prst="line">
            <a:avLst/>
          </a:prstGeom>
          <a:ln cap="flat" w="19050">
            <a:solidFill>
              <a:srgbClr val="2A2E3A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AutoShape 6" id="6"/>
          <p:cNvSpPr/>
          <p:nvPr/>
        </p:nvSpPr>
        <p:spPr>
          <a:xfrm flipV="true">
            <a:off x="10542617" y="2763927"/>
            <a:ext cx="2160528" cy="1156971"/>
          </a:xfrm>
          <a:prstGeom prst="line">
            <a:avLst/>
          </a:prstGeom>
          <a:ln cap="flat" w="19050">
            <a:solidFill>
              <a:srgbClr val="2A2E3A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AutoShape 7" id="7"/>
          <p:cNvSpPr/>
          <p:nvPr/>
        </p:nvSpPr>
        <p:spPr>
          <a:xfrm flipH="true">
            <a:off x="6076896" y="5292093"/>
            <a:ext cx="2175280" cy="1476375"/>
          </a:xfrm>
          <a:prstGeom prst="line">
            <a:avLst/>
          </a:prstGeom>
          <a:ln cap="flat" w="19050">
            <a:solidFill>
              <a:srgbClr val="2A2E3A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AutoShape 8" id="8"/>
          <p:cNvSpPr/>
          <p:nvPr/>
        </p:nvSpPr>
        <p:spPr>
          <a:xfrm flipH="true" flipV="true">
            <a:off x="5341797" y="3522642"/>
            <a:ext cx="1667682" cy="1083853"/>
          </a:xfrm>
          <a:prstGeom prst="line">
            <a:avLst/>
          </a:prstGeom>
          <a:ln cap="flat" w="19050">
            <a:solidFill>
              <a:srgbClr val="2A2E3A"/>
            </a:solidFill>
            <a:prstDash val="lgDash"/>
            <a:headEnd type="none" len="sm" w="sm"/>
            <a:tailEnd type="arrow" len="sm" w="med"/>
          </a:ln>
        </p:spPr>
      </p:sp>
      <p:grpSp>
        <p:nvGrpSpPr>
          <p:cNvPr name="Group 9" id="9"/>
          <p:cNvGrpSpPr/>
          <p:nvPr/>
        </p:nvGrpSpPr>
        <p:grpSpPr>
          <a:xfrm rot="0">
            <a:off x="395569" y="2763927"/>
            <a:ext cx="4946228" cy="1517431"/>
            <a:chOff x="0" y="0"/>
            <a:chExt cx="1302710" cy="39965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02710" cy="399653"/>
            </a:xfrm>
            <a:custGeom>
              <a:avLst/>
              <a:gdLst/>
              <a:ahLst/>
              <a:cxnLst/>
              <a:rect r="r" b="b" t="t" l="l"/>
              <a:pathLst>
                <a:path h="399653" w="1302710">
                  <a:moveTo>
                    <a:pt x="46957" y="0"/>
                  </a:moveTo>
                  <a:lnTo>
                    <a:pt x="1255754" y="0"/>
                  </a:lnTo>
                  <a:cubicBezTo>
                    <a:pt x="1281687" y="0"/>
                    <a:pt x="1302710" y="21023"/>
                    <a:pt x="1302710" y="46957"/>
                  </a:cubicBezTo>
                  <a:lnTo>
                    <a:pt x="1302710" y="352696"/>
                  </a:lnTo>
                  <a:cubicBezTo>
                    <a:pt x="1302710" y="365150"/>
                    <a:pt x="1297763" y="377093"/>
                    <a:pt x="1288957" y="385899"/>
                  </a:cubicBezTo>
                  <a:cubicBezTo>
                    <a:pt x="1280151" y="394705"/>
                    <a:pt x="1268207" y="399653"/>
                    <a:pt x="1255754" y="399653"/>
                  </a:cubicBezTo>
                  <a:lnTo>
                    <a:pt x="46957" y="399653"/>
                  </a:lnTo>
                  <a:cubicBezTo>
                    <a:pt x="21023" y="399653"/>
                    <a:pt x="0" y="378629"/>
                    <a:pt x="0" y="352696"/>
                  </a:cubicBezTo>
                  <a:lnTo>
                    <a:pt x="0" y="46957"/>
                  </a:lnTo>
                  <a:cubicBezTo>
                    <a:pt x="0" y="21023"/>
                    <a:pt x="21023" y="0"/>
                    <a:pt x="46957" y="0"/>
                  </a:cubicBezTo>
                  <a:close/>
                </a:path>
              </a:pathLst>
            </a:custGeom>
            <a:solidFill>
              <a:srgbClr val="C0CFE1"/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302710" cy="43775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Improves</a:t>
              </a:r>
              <a:r>
                <a:rPr lang="en-US" sz="15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 user satisfaction through SSO &amp; automation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758354" y="1538486"/>
            <a:ext cx="5889582" cy="1225440"/>
            <a:chOff x="0" y="0"/>
            <a:chExt cx="1551166" cy="3227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51165" cy="322750"/>
            </a:xfrm>
            <a:custGeom>
              <a:avLst/>
              <a:gdLst/>
              <a:ahLst/>
              <a:cxnLst/>
              <a:rect r="r" b="b" t="t" l="l"/>
              <a:pathLst>
                <a:path h="322750" w="1551165">
                  <a:moveTo>
                    <a:pt x="39435" y="0"/>
                  </a:moveTo>
                  <a:lnTo>
                    <a:pt x="1511730" y="0"/>
                  </a:lnTo>
                  <a:cubicBezTo>
                    <a:pt x="1522189" y="0"/>
                    <a:pt x="1532220" y="4155"/>
                    <a:pt x="1539615" y="11550"/>
                  </a:cubicBezTo>
                  <a:cubicBezTo>
                    <a:pt x="1547011" y="18946"/>
                    <a:pt x="1551165" y="28976"/>
                    <a:pt x="1551165" y="39435"/>
                  </a:cubicBezTo>
                  <a:lnTo>
                    <a:pt x="1551165" y="283314"/>
                  </a:lnTo>
                  <a:cubicBezTo>
                    <a:pt x="1551165" y="305094"/>
                    <a:pt x="1533510" y="322750"/>
                    <a:pt x="1511730" y="322750"/>
                  </a:cubicBezTo>
                  <a:lnTo>
                    <a:pt x="39435" y="322750"/>
                  </a:lnTo>
                  <a:cubicBezTo>
                    <a:pt x="28976" y="322750"/>
                    <a:pt x="18946" y="318595"/>
                    <a:pt x="11550" y="311199"/>
                  </a:cubicBezTo>
                  <a:cubicBezTo>
                    <a:pt x="4155" y="303804"/>
                    <a:pt x="0" y="293773"/>
                    <a:pt x="0" y="283314"/>
                  </a:cubicBezTo>
                  <a:lnTo>
                    <a:pt x="0" y="39435"/>
                  </a:lnTo>
                  <a:cubicBezTo>
                    <a:pt x="0" y="28976"/>
                    <a:pt x="4155" y="18946"/>
                    <a:pt x="11550" y="11550"/>
                  </a:cubicBezTo>
                  <a:cubicBezTo>
                    <a:pt x="18946" y="4155"/>
                    <a:pt x="28976" y="0"/>
                    <a:pt x="39435" y="0"/>
                  </a:cubicBezTo>
                  <a:close/>
                </a:path>
              </a:pathLst>
            </a:custGeom>
            <a:solidFill>
              <a:srgbClr val="C0CFE1"/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551166" cy="36085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Supports TechCorp’s </a:t>
              </a:r>
              <a:r>
                <a:rPr lang="en-US" sz="15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digital transformation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581321" y="6768468"/>
            <a:ext cx="4991150" cy="1280184"/>
            <a:chOff x="0" y="0"/>
            <a:chExt cx="1314542" cy="33716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14542" cy="337168"/>
            </a:xfrm>
            <a:custGeom>
              <a:avLst/>
              <a:gdLst/>
              <a:ahLst/>
              <a:cxnLst/>
              <a:rect r="r" b="b" t="t" l="l"/>
              <a:pathLst>
                <a:path h="337168" w="1314542">
                  <a:moveTo>
                    <a:pt x="46534" y="0"/>
                  </a:moveTo>
                  <a:lnTo>
                    <a:pt x="1268008" y="0"/>
                  </a:lnTo>
                  <a:cubicBezTo>
                    <a:pt x="1280349" y="0"/>
                    <a:pt x="1292185" y="4903"/>
                    <a:pt x="1300912" y="13629"/>
                  </a:cubicBezTo>
                  <a:cubicBezTo>
                    <a:pt x="1309639" y="22356"/>
                    <a:pt x="1314542" y="34192"/>
                    <a:pt x="1314542" y="46534"/>
                  </a:cubicBezTo>
                  <a:lnTo>
                    <a:pt x="1314542" y="290634"/>
                  </a:lnTo>
                  <a:cubicBezTo>
                    <a:pt x="1314542" y="302975"/>
                    <a:pt x="1309639" y="314812"/>
                    <a:pt x="1300912" y="323538"/>
                  </a:cubicBezTo>
                  <a:cubicBezTo>
                    <a:pt x="1292185" y="332265"/>
                    <a:pt x="1280349" y="337168"/>
                    <a:pt x="1268008" y="337168"/>
                  </a:cubicBezTo>
                  <a:lnTo>
                    <a:pt x="46534" y="337168"/>
                  </a:lnTo>
                  <a:cubicBezTo>
                    <a:pt x="34192" y="337168"/>
                    <a:pt x="22356" y="332265"/>
                    <a:pt x="13629" y="323538"/>
                  </a:cubicBezTo>
                  <a:cubicBezTo>
                    <a:pt x="4903" y="314812"/>
                    <a:pt x="0" y="302975"/>
                    <a:pt x="0" y="290634"/>
                  </a:cubicBezTo>
                  <a:lnTo>
                    <a:pt x="0" y="46534"/>
                  </a:lnTo>
                  <a:cubicBezTo>
                    <a:pt x="0" y="34192"/>
                    <a:pt x="4903" y="22356"/>
                    <a:pt x="13629" y="13629"/>
                  </a:cubicBezTo>
                  <a:cubicBezTo>
                    <a:pt x="22356" y="4903"/>
                    <a:pt x="34192" y="0"/>
                    <a:pt x="46534" y="0"/>
                  </a:cubicBezTo>
                  <a:close/>
                </a:path>
              </a:pathLst>
            </a:custGeom>
            <a:solidFill>
              <a:srgbClr val="C0CFE1"/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314542" cy="37526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Ensures</a:t>
              </a:r>
              <a:r>
                <a:rPr lang="en-US" sz="15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 regulatory compliance (e.g., GDPR, HIPAA)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703145" y="5504143"/>
            <a:ext cx="5036071" cy="1099667"/>
            <a:chOff x="0" y="0"/>
            <a:chExt cx="1326373" cy="28962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26373" cy="289624"/>
            </a:xfrm>
            <a:custGeom>
              <a:avLst/>
              <a:gdLst/>
              <a:ahLst/>
              <a:cxnLst/>
              <a:rect r="r" b="b" t="t" l="l"/>
              <a:pathLst>
                <a:path h="289624" w="1326373">
                  <a:moveTo>
                    <a:pt x="46119" y="0"/>
                  </a:moveTo>
                  <a:lnTo>
                    <a:pt x="1280254" y="0"/>
                  </a:lnTo>
                  <a:cubicBezTo>
                    <a:pt x="1292485" y="0"/>
                    <a:pt x="1304216" y="4859"/>
                    <a:pt x="1312865" y="13508"/>
                  </a:cubicBezTo>
                  <a:cubicBezTo>
                    <a:pt x="1321514" y="22157"/>
                    <a:pt x="1326373" y="33887"/>
                    <a:pt x="1326373" y="46119"/>
                  </a:cubicBezTo>
                  <a:lnTo>
                    <a:pt x="1326373" y="243505"/>
                  </a:lnTo>
                  <a:cubicBezTo>
                    <a:pt x="1326373" y="255737"/>
                    <a:pt x="1321514" y="267467"/>
                    <a:pt x="1312865" y="276116"/>
                  </a:cubicBezTo>
                  <a:cubicBezTo>
                    <a:pt x="1304216" y="284765"/>
                    <a:pt x="1292485" y="289624"/>
                    <a:pt x="1280254" y="289624"/>
                  </a:cubicBezTo>
                  <a:lnTo>
                    <a:pt x="46119" y="289624"/>
                  </a:lnTo>
                  <a:cubicBezTo>
                    <a:pt x="33887" y="289624"/>
                    <a:pt x="22157" y="284765"/>
                    <a:pt x="13508" y="276116"/>
                  </a:cubicBezTo>
                  <a:cubicBezTo>
                    <a:pt x="4859" y="267467"/>
                    <a:pt x="0" y="255737"/>
                    <a:pt x="0" y="243505"/>
                  </a:cubicBezTo>
                  <a:lnTo>
                    <a:pt x="0" y="46119"/>
                  </a:lnTo>
                  <a:cubicBezTo>
                    <a:pt x="0" y="33887"/>
                    <a:pt x="4859" y="22157"/>
                    <a:pt x="13508" y="13508"/>
                  </a:cubicBezTo>
                  <a:cubicBezTo>
                    <a:pt x="22157" y="4859"/>
                    <a:pt x="33887" y="0"/>
                    <a:pt x="46119" y="0"/>
                  </a:cubicBezTo>
                  <a:close/>
                </a:path>
              </a:pathLst>
            </a:custGeom>
            <a:solidFill>
              <a:srgbClr val="C0CFE1"/>
            </a:solidFill>
            <a:ln cap="rnd">
              <a:noFill/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326373" cy="32772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Re</a:t>
              </a:r>
              <a:r>
                <a:rPr lang="en-US" sz="15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duces cyber risk &amp; insider threats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39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25" y="0"/>
            <a:ext cx="18288000" cy="3773114"/>
            <a:chOff x="0" y="0"/>
            <a:chExt cx="24384000" cy="503081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14000"/>
            </a:blip>
            <a:srcRect l="0" t="27933" r="0" b="41099"/>
            <a:stretch>
              <a:fillRect/>
            </a:stretch>
          </p:blipFill>
          <p:spPr>
            <a:xfrm flipH="false" flipV="false">
              <a:off x="0" y="0"/>
              <a:ext cx="24384000" cy="5030819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3773114"/>
            <a:ext cx="18288000" cy="6513886"/>
            <a:chOff x="0" y="0"/>
            <a:chExt cx="4816593" cy="17155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715591"/>
            </a:xfrm>
            <a:custGeom>
              <a:avLst/>
              <a:gdLst/>
              <a:ahLst/>
              <a:cxnLst/>
              <a:rect r="r" b="b" t="t" l="l"/>
              <a:pathLst>
                <a:path h="171559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715591"/>
                  </a:lnTo>
                  <a:lnTo>
                    <a:pt x="0" y="171559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4816593" cy="17822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5841827" y="4647378"/>
          <a:ext cx="6604347" cy="4157105"/>
        </p:xfrm>
        <a:graphic>
          <a:graphicData uri="http://schemas.openxmlformats.org/drawingml/2006/table">
            <a:tbl>
              <a:tblPr/>
              <a:tblGrid>
                <a:gridCol w="5219898"/>
                <a:gridCol w="1384449"/>
              </a:tblGrid>
              <a:tr h="82761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Implementation Plan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37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37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Integration Challenges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37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Visual Aids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37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5841827" y="5466820"/>
          <a:ext cx="5638998" cy="836182"/>
        </p:xfrm>
        <a:graphic>
          <a:graphicData uri="http://schemas.openxmlformats.org/drawingml/2006/table">
            <a:tbl>
              <a:tblPr/>
              <a:tblGrid>
                <a:gridCol w="5219898"/>
                <a:gridCol w="419100"/>
              </a:tblGrid>
              <a:tr h="8361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Alignment with business goals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4639504" y="1410515"/>
            <a:ext cx="9008992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999">
                <a:solidFill>
                  <a:srgbClr val="FFFFFF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Agenda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8333203" y="-1109791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333203" y="9678747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18272" y="215303"/>
            <a:ext cx="9856393" cy="9856393"/>
            <a:chOff x="0" y="0"/>
            <a:chExt cx="13141858" cy="13141858"/>
          </a:xfrm>
        </p:grpSpPr>
        <p:sp>
          <p:nvSpPr>
            <p:cNvPr name="Freeform 3" id="3"/>
            <p:cNvSpPr/>
            <p:nvPr/>
          </p:nvSpPr>
          <p:spPr>
            <a:xfrm flipH="false" flipV="false" rot="-1200957">
              <a:off x="1444916" y="1444916"/>
              <a:ext cx="10252025" cy="10252025"/>
            </a:xfrm>
            <a:custGeom>
              <a:avLst/>
              <a:gdLst/>
              <a:ahLst/>
              <a:cxnLst/>
              <a:rect r="r" b="b" t="t" l="l"/>
              <a:pathLst>
                <a:path h="10252025" w="10252025">
                  <a:moveTo>
                    <a:pt x="0" y="0"/>
                  </a:moveTo>
                  <a:lnTo>
                    <a:pt x="10252025" y="0"/>
                  </a:lnTo>
                  <a:lnTo>
                    <a:pt x="10252025" y="10252025"/>
                  </a:lnTo>
                  <a:lnTo>
                    <a:pt x="0" y="10252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11122" y="1311122"/>
              <a:ext cx="10252025" cy="10252025"/>
            </a:xfrm>
            <a:custGeom>
              <a:avLst/>
              <a:gdLst/>
              <a:ahLst/>
              <a:cxnLst/>
              <a:rect r="r" b="b" t="t" l="l"/>
              <a:pathLst>
                <a:path h="10252025" w="10252025">
                  <a:moveTo>
                    <a:pt x="0" y="0"/>
                  </a:moveTo>
                  <a:lnTo>
                    <a:pt x="10252025" y="0"/>
                  </a:lnTo>
                  <a:lnTo>
                    <a:pt x="10252025" y="10252025"/>
                  </a:lnTo>
                  <a:lnTo>
                    <a:pt x="0" y="10252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726656" y="1230368"/>
            <a:ext cx="5716594" cy="1962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9"/>
              </a:lnSpc>
              <a:spcBef>
                <a:spcPct val="0"/>
              </a:spcBef>
            </a:pPr>
            <a:r>
              <a:rPr lang="en-US" sz="5599">
                <a:solidFill>
                  <a:srgbClr val="070707"/>
                </a:solidFill>
                <a:latin typeface="Helios"/>
                <a:ea typeface="Helios"/>
                <a:cs typeface="Helios"/>
                <a:sym typeface="Helios"/>
              </a:rPr>
              <a:t>Implementation Plan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26656" y="3944459"/>
            <a:ext cx="8261493" cy="4115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70707"/>
                </a:solidFill>
                <a:latin typeface="Helios"/>
                <a:ea typeface="Helios"/>
                <a:cs typeface="Helios"/>
                <a:sym typeface="Helios"/>
              </a:rPr>
              <a:t>Planning &amp; Assessment</a:t>
            </a:r>
          </a:p>
          <a:p>
            <a:pPr algn="ctr" marL="561339" indent="-280669" lvl="1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599">
                <a:solidFill>
                  <a:srgbClr val="070707"/>
                </a:solidFill>
                <a:latin typeface="Helios"/>
                <a:ea typeface="Helios"/>
                <a:cs typeface="Helios"/>
                <a:sym typeface="Helios"/>
              </a:rPr>
              <a:t>C</a:t>
            </a:r>
            <a:r>
              <a:rPr lang="en-US" sz="2599">
                <a:solidFill>
                  <a:srgbClr val="070707"/>
                </a:solidFill>
                <a:latin typeface="Helios"/>
                <a:ea typeface="Helios"/>
                <a:cs typeface="Helios"/>
                <a:sym typeface="Helios"/>
              </a:rPr>
              <a:t>onduct stakeholder analysis</a:t>
            </a:r>
          </a:p>
          <a:p>
            <a:pPr algn="ctr" marL="561339" indent="-280669" lvl="1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599">
                <a:solidFill>
                  <a:srgbClr val="070707"/>
                </a:solidFill>
                <a:latin typeface="Helios"/>
                <a:ea typeface="Helios"/>
                <a:cs typeface="Helios"/>
                <a:sym typeface="Helios"/>
              </a:rPr>
              <a:t>Inventory of existing systems and apps</a:t>
            </a:r>
          </a:p>
          <a:p>
            <a:pPr algn="ctr" marL="561339" indent="-280669" lvl="1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599">
                <a:solidFill>
                  <a:srgbClr val="070707"/>
                </a:solidFill>
                <a:latin typeface="Helios"/>
                <a:ea typeface="Helios"/>
                <a:cs typeface="Helios"/>
                <a:sym typeface="Helios"/>
              </a:rPr>
              <a:t>Define IAM scope, goals, and compliance requirements</a:t>
            </a:r>
          </a:p>
          <a:p>
            <a:pPr algn="ctr" marL="561339" indent="-280669" lvl="1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599">
                <a:solidFill>
                  <a:srgbClr val="070707"/>
                </a:solidFill>
                <a:latin typeface="Helios"/>
                <a:ea typeface="Helios"/>
                <a:cs typeface="Helios"/>
                <a:sym typeface="Helios"/>
              </a:rPr>
              <a:t>Timeline: Week 1–2</a:t>
            </a:r>
          </a:p>
          <a:p>
            <a:pPr algn="ctr" marL="561339" indent="-280669" lvl="1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599">
                <a:solidFill>
                  <a:srgbClr val="070707"/>
                </a:solidFill>
                <a:latin typeface="Helios"/>
                <a:ea typeface="Helios"/>
                <a:cs typeface="Helios"/>
                <a:sym typeface="Helios"/>
              </a:rPr>
              <a:t>Resources: IAM Architect, Security Analyst, Project Manager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296844" y="-1836715"/>
            <a:ext cx="13960430" cy="13960430"/>
          </a:xfrm>
          <a:custGeom>
            <a:avLst/>
            <a:gdLst/>
            <a:ahLst/>
            <a:cxnLst/>
            <a:rect r="r" b="b" t="t" l="l"/>
            <a:pathLst>
              <a:path h="13960430" w="13960430">
                <a:moveTo>
                  <a:pt x="0" y="0"/>
                </a:moveTo>
                <a:lnTo>
                  <a:pt x="13960431" y="0"/>
                </a:lnTo>
                <a:lnTo>
                  <a:pt x="13960431" y="13960430"/>
                </a:lnTo>
                <a:lnTo>
                  <a:pt x="0" y="1396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983559"/>
            <a:ext cx="5534402" cy="4093187"/>
            <a:chOff x="0" y="0"/>
            <a:chExt cx="7379203" cy="545758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57150"/>
              <a:ext cx="7379203" cy="30120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>
                  <a:solidFill>
                    <a:srgbClr val="2A2E3A"/>
                  </a:solidFill>
                  <a:latin typeface="Etna Sans Serif"/>
                  <a:ea typeface="Etna Sans Serif"/>
                  <a:cs typeface="Etna Sans Serif"/>
                  <a:sym typeface="Etna Sans Serif"/>
                </a:rPr>
                <a:t> Design &amp; Architect</a:t>
              </a:r>
              <a:r>
                <a:rPr lang="en-US" sz="6999">
                  <a:solidFill>
                    <a:srgbClr val="2A2E3A"/>
                  </a:solidFill>
                  <a:latin typeface="Etna Sans Serif"/>
                  <a:ea typeface="Etna Sans Serif"/>
                  <a:cs typeface="Etna Sans Serif"/>
                  <a:sym typeface="Etna Sans Serif"/>
                </a:rPr>
                <a:t>ure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251380"/>
              <a:ext cx="7025100" cy="22062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T</a:t>
              </a:r>
              <a:r>
                <a:rPr lang="en-US" sz="31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imeline: Week 3–4</a:t>
              </a:r>
            </a:p>
            <a:p>
              <a:pPr algn="l">
                <a:lnSpc>
                  <a:spcPts val="4479"/>
                </a:lnSpc>
              </a:pPr>
              <a:r>
                <a:rPr lang="en-US" sz="31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Deliverables: System architecture, integration plan.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035187" y="1515588"/>
            <a:ext cx="1821708" cy="1821708"/>
          </a:xfrm>
          <a:custGeom>
            <a:avLst/>
            <a:gdLst/>
            <a:ahLst/>
            <a:cxnLst/>
            <a:rect r="r" b="b" t="t" l="l"/>
            <a:pathLst>
              <a:path h="1821708" w="1821708">
                <a:moveTo>
                  <a:pt x="0" y="0"/>
                </a:moveTo>
                <a:lnTo>
                  <a:pt x="1821708" y="0"/>
                </a:lnTo>
                <a:lnTo>
                  <a:pt x="1821708" y="1821708"/>
                </a:lnTo>
                <a:lnTo>
                  <a:pt x="0" y="18217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4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24358" y="1704759"/>
            <a:ext cx="1443365" cy="1443365"/>
          </a:xfrm>
          <a:custGeom>
            <a:avLst/>
            <a:gdLst/>
            <a:ahLst/>
            <a:cxnLst/>
            <a:rect r="r" b="b" t="t" l="l"/>
            <a:pathLst>
              <a:path h="1443365" w="1443365">
                <a:moveTo>
                  <a:pt x="0" y="0"/>
                </a:moveTo>
                <a:lnTo>
                  <a:pt x="1443365" y="0"/>
                </a:lnTo>
                <a:lnTo>
                  <a:pt x="1443365" y="1443365"/>
                </a:lnTo>
                <a:lnTo>
                  <a:pt x="0" y="1443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733254" y="2143069"/>
            <a:ext cx="425574" cy="566744"/>
          </a:xfrm>
          <a:custGeom>
            <a:avLst/>
            <a:gdLst/>
            <a:ahLst/>
            <a:cxnLst/>
            <a:rect r="r" b="b" t="t" l="l"/>
            <a:pathLst>
              <a:path h="566744" w="425574">
                <a:moveTo>
                  <a:pt x="0" y="0"/>
                </a:moveTo>
                <a:lnTo>
                  <a:pt x="425574" y="0"/>
                </a:lnTo>
                <a:lnTo>
                  <a:pt x="425574" y="566745"/>
                </a:lnTo>
                <a:lnTo>
                  <a:pt x="0" y="5667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2654318" y="1405315"/>
            <a:ext cx="3887104" cy="2042253"/>
            <a:chOff x="0" y="0"/>
            <a:chExt cx="5182806" cy="272300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5182806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59"/>
                </a:lnSpc>
                <a:spcBef>
                  <a:spcPct val="0"/>
                </a:spcBef>
              </a:pPr>
              <a:r>
                <a:rPr lang="en-US" sz="3799" u="none">
                  <a:solidFill>
                    <a:srgbClr val="2A2E3A"/>
                  </a:solidFill>
                  <a:latin typeface="Etna Sans Serif"/>
                  <a:ea typeface="Etna Sans Serif"/>
                  <a:cs typeface="Etna Sans Serif"/>
                  <a:sym typeface="Etna Sans Serif"/>
                </a:rPr>
                <a:t>Goal # 1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915582"/>
              <a:ext cx="5182806" cy="18074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Se</a:t>
              </a:r>
              <a:r>
                <a:rPr lang="en-US" sz="25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lect IAM tools (e.g., Okta, SailPoint, Azure AD)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035187" y="4232646"/>
            <a:ext cx="1821708" cy="1821708"/>
          </a:xfrm>
          <a:custGeom>
            <a:avLst/>
            <a:gdLst/>
            <a:ahLst/>
            <a:cxnLst/>
            <a:rect r="r" b="b" t="t" l="l"/>
            <a:pathLst>
              <a:path h="1821708" w="1821708">
                <a:moveTo>
                  <a:pt x="0" y="0"/>
                </a:moveTo>
                <a:lnTo>
                  <a:pt x="1821708" y="0"/>
                </a:lnTo>
                <a:lnTo>
                  <a:pt x="1821708" y="1821708"/>
                </a:lnTo>
                <a:lnTo>
                  <a:pt x="0" y="18217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4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24358" y="4421817"/>
            <a:ext cx="1443365" cy="1443365"/>
          </a:xfrm>
          <a:custGeom>
            <a:avLst/>
            <a:gdLst/>
            <a:ahLst/>
            <a:cxnLst/>
            <a:rect r="r" b="b" t="t" l="l"/>
            <a:pathLst>
              <a:path h="1443365" w="1443365">
                <a:moveTo>
                  <a:pt x="0" y="0"/>
                </a:moveTo>
                <a:lnTo>
                  <a:pt x="1443365" y="0"/>
                </a:lnTo>
                <a:lnTo>
                  <a:pt x="1443365" y="1443366"/>
                </a:lnTo>
                <a:lnTo>
                  <a:pt x="0" y="1443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2654318" y="4350974"/>
            <a:ext cx="3887104" cy="1585053"/>
            <a:chOff x="0" y="0"/>
            <a:chExt cx="5182806" cy="2113404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0"/>
              <a:ext cx="5182806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59"/>
                </a:lnSpc>
                <a:spcBef>
                  <a:spcPct val="0"/>
                </a:spcBef>
              </a:pPr>
              <a:r>
                <a:rPr lang="en-US" sz="3799" u="none">
                  <a:solidFill>
                    <a:srgbClr val="2A2E3A"/>
                  </a:solidFill>
                  <a:latin typeface="Etna Sans Serif"/>
                  <a:ea typeface="Etna Sans Serif"/>
                  <a:cs typeface="Etna Sans Serif"/>
                  <a:sym typeface="Etna Sans Serif"/>
                </a:rPr>
                <a:t>Goal # 2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915582"/>
              <a:ext cx="5182806" cy="11978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D</a:t>
              </a:r>
              <a:r>
                <a:rPr lang="en-US" sz="25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efine Role-Based Access Controls (RBAC)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0035187" y="6946087"/>
            <a:ext cx="1821708" cy="1821708"/>
          </a:xfrm>
          <a:custGeom>
            <a:avLst/>
            <a:gdLst/>
            <a:ahLst/>
            <a:cxnLst/>
            <a:rect r="r" b="b" t="t" l="l"/>
            <a:pathLst>
              <a:path h="1821708" w="1821708">
                <a:moveTo>
                  <a:pt x="0" y="0"/>
                </a:moveTo>
                <a:lnTo>
                  <a:pt x="1821708" y="0"/>
                </a:lnTo>
                <a:lnTo>
                  <a:pt x="1821708" y="1821708"/>
                </a:lnTo>
                <a:lnTo>
                  <a:pt x="0" y="18217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4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224358" y="7135259"/>
            <a:ext cx="1443365" cy="1443365"/>
          </a:xfrm>
          <a:custGeom>
            <a:avLst/>
            <a:gdLst/>
            <a:ahLst/>
            <a:cxnLst/>
            <a:rect r="r" b="b" t="t" l="l"/>
            <a:pathLst>
              <a:path h="1443365" w="1443365">
                <a:moveTo>
                  <a:pt x="0" y="0"/>
                </a:moveTo>
                <a:lnTo>
                  <a:pt x="1443365" y="0"/>
                </a:lnTo>
                <a:lnTo>
                  <a:pt x="1443365" y="1443365"/>
                </a:lnTo>
                <a:lnTo>
                  <a:pt x="0" y="1443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2654318" y="6835815"/>
            <a:ext cx="3887104" cy="2042253"/>
            <a:chOff x="0" y="0"/>
            <a:chExt cx="5182806" cy="2723004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0"/>
              <a:ext cx="5182806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59"/>
                </a:lnSpc>
                <a:spcBef>
                  <a:spcPct val="0"/>
                </a:spcBef>
              </a:pPr>
              <a:r>
                <a:rPr lang="en-US" sz="3799" u="none">
                  <a:solidFill>
                    <a:srgbClr val="2A2E3A"/>
                  </a:solidFill>
                  <a:latin typeface="Etna Sans Serif"/>
                  <a:ea typeface="Etna Sans Serif"/>
                  <a:cs typeface="Etna Sans Serif"/>
                  <a:sym typeface="Etna Sans Serif"/>
                </a:rPr>
                <a:t>Goal # 3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915582"/>
              <a:ext cx="5182806" cy="18074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P</a:t>
              </a:r>
              <a:r>
                <a:rPr lang="en-US" sz="25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lan integration with HRMS, directories, cloud platforms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0610812" y="4805196"/>
            <a:ext cx="670457" cy="676608"/>
          </a:xfrm>
          <a:custGeom>
            <a:avLst/>
            <a:gdLst/>
            <a:ahLst/>
            <a:cxnLst/>
            <a:rect r="r" b="b" t="t" l="l"/>
            <a:pathLst>
              <a:path h="676608" w="670457">
                <a:moveTo>
                  <a:pt x="0" y="0"/>
                </a:moveTo>
                <a:lnTo>
                  <a:pt x="670458" y="0"/>
                </a:lnTo>
                <a:lnTo>
                  <a:pt x="670458" y="676608"/>
                </a:lnTo>
                <a:lnTo>
                  <a:pt x="0" y="6766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0733254" y="7543282"/>
            <a:ext cx="442544" cy="627318"/>
          </a:xfrm>
          <a:custGeom>
            <a:avLst/>
            <a:gdLst/>
            <a:ahLst/>
            <a:cxnLst/>
            <a:rect r="r" b="b" t="t" l="l"/>
            <a:pathLst>
              <a:path h="627318" w="442544">
                <a:moveTo>
                  <a:pt x="0" y="0"/>
                </a:moveTo>
                <a:lnTo>
                  <a:pt x="442544" y="0"/>
                </a:lnTo>
                <a:lnTo>
                  <a:pt x="442544" y="627318"/>
                </a:lnTo>
                <a:lnTo>
                  <a:pt x="0" y="62731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296844" y="-1836715"/>
            <a:ext cx="13960430" cy="13960430"/>
          </a:xfrm>
          <a:custGeom>
            <a:avLst/>
            <a:gdLst/>
            <a:ahLst/>
            <a:cxnLst/>
            <a:rect r="r" b="b" t="t" l="l"/>
            <a:pathLst>
              <a:path h="13960430" w="13960430">
                <a:moveTo>
                  <a:pt x="0" y="0"/>
                </a:moveTo>
                <a:lnTo>
                  <a:pt x="13960431" y="0"/>
                </a:lnTo>
                <a:lnTo>
                  <a:pt x="13960431" y="13960430"/>
                </a:lnTo>
                <a:lnTo>
                  <a:pt x="0" y="1396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476829"/>
            <a:ext cx="5534402" cy="5106647"/>
            <a:chOff x="0" y="0"/>
            <a:chExt cx="7379203" cy="680886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66675"/>
              <a:ext cx="7379203" cy="43728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710"/>
                </a:lnSpc>
              </a:pPr>
              <a:r>
                <a:rPr lang="en-US" sz="6700">
                  <a:solidFill>
                    <a:srgbClr val="2A2E3A"/>
                  </a:solidFill>
                  <a:latin typeface="Etna Sans Serif"/>
                  <a:ea typeface="Etna Sans Serif"/>
                  <a:cs typeface="Etna Sans Serif"/>
                  <a:sym typeface="Etna Sans Serif"/>
                </a:rPr>
                <a:t> Development &amp; Config</a:t>
              </a:r>
              <a:r>
                <a:rPr lang="en-US" sz="6700">
                  <a:solidFill>
                    <a:srgbClr val="2A2E3A"/>
                  </a:solidFill>
                  <a:latin typeface="Etna Sans Serif"/>
                  <a:ea typeface="Etna Sans Serif"/>
                  <a:cs typeface="Etna Sans Serif"/>
                  <a:sym typeface="Etna Sans Serif"/>
                </a:rPr>
                <a:t>uration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602660"/>
              <a:ext cx="7025100" cy="22062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T</a:t>
              </a:r>
              <a:r>
                <a:rPr lang="en-US" sz="31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imeline: Week 5–7</a:t>
              </a:r>
            </a:p>
            <a:p>
              <a:pPr algn="l">
                <a:lnSpc>
                  <a:spcPts val="4479"/>
                </a:lnSpc>
              </a:pPr>
              <a:r>
                <a:rPr lang="en-US" sz="31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R</a:t>
              </a:r>
              <a:r>
                <a:rPr lang="en-US" sz="31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esources: DevOps, IAM Engineers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035187" y="1515588"/>
            <a:ext cx="1821708" cy="1821708"/>
          </a:xfrm>
          <a:custGeom>
            <a:avLst/>
            <a:gdLst/>
            <a:ahLst/>
            <a:cxnLst/>
            <a:rect r="r" b="b" t="t" l="l"/>
            <a:pathLst>
              <a:path h="1821708" w="1821708">
                <a:moveTo>
                  <a:pt x="0" y="0"/>
                </a:moveTo>
                <a:lnTo>
                  <a:pt x="1821708" y="0"/>
                </a:lnTo>
                <a:lnTo>
                  <a:pt x="1821708" y="1821708"/>
                </a:lnTo>
                <a:lnTo>
                  <a:pt x="0" y="18217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4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24358" y="1704759"/>
            <a:ext cx="1443365" cy="1443365"/>
          </a:xfrm>
          <a:custGeom>
            <a:avLst/>
            <a:gdLst/>
            <a:ahLst/>
            <a:cxnLst/>
            <a:rect r="r" b="b" t="t" l="l"/>
            <a:pathLst>
              <a:path h="1443365" w="1443365">
                <a:moveTo>
                  <a:pt x="0" y="0"/>
                </a:moveTo>
                <a:lnTo>
                  <a:pt x="1443365" y="0"/>
                </a:lnTo>
                <a:lnTo>
                  <a:pt x="1443365" y="1443365"/>
                </a:lnTo>
                <a:lnTo>
                  <a:pt x="0" y="1443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733254" y="2143069"/>
            <a:ext cx="425574" cy="566744"/>
          </a:xfrm>
          <a:custGeom>
            <a:avLst/>
            <a:gdLst/>
            <a:ahLst/>
            <a:cxnLst/>
            <a:rect r="r" b="b" t="t" l="l"/>
            <a:pathLst>
              <a:path h="566744" w="425574">
                <a:moveTo>
                  <a:pt x="0" y="0"/>
                </a:moveTo>
                <a:lnTo>
                  <a:pt x="425574" y="0"/>
                </a:lnTo>
                <a:lnTo>
                  <a:pt x="425574" y="566745"/>
                </a:lnTo>
                <a:lnTo>
                  <a:pt x="0" y="5667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2654318" y="1405315"/>
            <a:ext cx="3887104" cy="2042253"/>
            <a:chOff x="0" y="0"/>
            <a:chExt cx="5182806" cy="272300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5182806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59"/>
                </a:lnSpc>
                <a:spcBef>
                  <a:spcPct val="0"/>
                </a:spcBef>
              </a:pPr>
              <a:r>
                <a:rPr lang="en-US" sz="3799" u="none">
                  <a:solidFill>
                    <a:srgbClr val="2A2E3A"/>
                  </a:solidFill>
                  <a:latin typeface="Etna Sans Serif"/>
                  <a:ea typeface="Etna Sans Serif"/>
                  <a:cs typeface="Etna Sans Serif"/>
                  <a:sym typeface="Etna Sans Serif"/>
                </a:rPr>
                <a:t>Goal # 1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915582"/>
              <a:ext cx="5182806" cy="18074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Configure</a:t>
              </a:r>
              <a:r>
                <a:rPr lang="en-US" sz="25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 provisioning workflows (Joiner-Mover-Leaver)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035187" y="4232646"/>
            <a:ext cx="1821708" cy="1821708"/>
          </a:xfrm>
          <a:custGeom>
            <a:avLst/>
            <a:gdLst/>
            <a:ahLst/>
            <a:cxnLst/>
            <a:rect r="r" b="b" t="t" l="l"/>
            <a:pathLst>
              <a:path h="1821708" w="1821708">
                <a:moveTo>
                  <a:pt x="0" y="0"/>
                </a:moveTo>
                <a:lnTo>
                  <a:pt x="1821708" y="0"/>
                </a:lnTo>
                <a:lnTo>
                  <a:pt x="1821708" y="1821708"/>
                </a:lnTo>
                <a:lnTo>
                  <a:pt x="0" y="18217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4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24358" y="4421817"/>
            <a:ext cx="1443365" cy="1443365"/>
          </a:xfrm>
          <a:custGeom>
            <a:avLst/>
            <a:gdLst/>
            <a:ahLst/>
            <a:cxnLst/>
            <a:rect r="r" b="b" t="t" l="l"/>
            <a:pathLst>
              <a:path h="1443365" w="1443365">
                <a:moveTo>
                  <a:pt x="0" y="0"/>
                </a:moveTo>
                <a:lnTo>
                  <a:pt x="1443365" y="0"/>
                </a:lnTo>
                <a:lnTo>
                  <a:pt x="1443365" y="1443366"/>
                </a:lnTo>
                <a:lnTo>
                  <a:pt x="0" y="1443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2654318" y="4579574"/>
            <a:ext cx="3887104" cy="1127853"/>
            <a:chOff x="0" y="0"/>
            <a:chExt cx="5182806" cy="1503804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0"/>
              <a:ext cx="5182806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59"/>
                </a:lnSpc>
                <a:spcBef>
                  <a:spcPct val="0"/>
                </a:spcBef>
              </a:pPr>
              <a:r>
                <a:rPr lang="en-US" sz="3799" u="none">
                  <a:solidFill>
                    <a:srgbClr val="2A2E3A"/>
                  </a:solidFill>
                  <a:latin typeface="Etna Sans Serif"/>
                  <a:ea typeface="Etna Sans Serif"/>
                  <a:cs typeface="Etna Sans Serif"/>
                  <a:sym typeface="Etna Sans Serif"/>
                </a:rPr>
                <a:t>Goal # 2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915582"/>
              <a:ext cx="5182806" cy="5882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S</a:t>
              </a:r>
              <a:r>
                <a:rPr lang="en-US" sz="25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et up MFA, SSO, PAM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0035187" y="6946087"/>
            <a:ext cx="1821708" cy="1821708"/>
          </a:xfrm>
          <a:custGeom>
            <a:avLst/>
            <a:gdLst/>
            <a:ahLst/>
            <a:cxnLst/>
            <a:rect r="r" b="b" t="t" l="l"/>
            <a:pathLst>
              <a:path h="1821708" w="1821708">
                <a:moveTo>
                  <a:pt x="0" y="0"/>
                </a:moveTo>
                <a:lnTo>
                  <a:pt x="1821708" y="0"/>
                </a:lnTo>
                <a:lnTo>
                  <a:pt x="1821708" y="1821708"/>
                </a:lnTo>
                <a:lnTo>
                  <a:pt x="0" y="18217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4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224358" y="7135259"/>
            <a:ext cx="1443365" cy="1443365"/>
          </a:xfrm>
          <a:custGeom>
            <a:avLst/>
            <a:gdLst/>
            <a:ahLst/>
            <a:cxnLst/>
            <a:rect r="r" b="b" t="t" l="l"/>
            <a:pathLst>
              <a:path h="1443365" w="1443365">
                <a:moveTo>
                  <a:pt x="0" y="0"/>
                </a:moveTo>
                <a:lnTo>
                  <a:pt x="1443365" y="0"/>
                </a:lnTo>
                <a:lnTo>
                  <a:pt x="1443365" y="1443365"/>
                </a:lnTo>
                <a:lnTo>
                  <a:pt x="0" y="1443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2654318" y="7064415"/>
            <a:ext cx="3887104" cy="1585053"/>
            <a:chOff x="0" y="0"/>
            <a:chExt cx="5182806" cy="2113404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0"/>
              <a:ext cx="5182806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59"/>
                </a:lnSpc>
                <a:spcBef>
                  <a:spcPct val="0"/>
                </a:spcBef>
              </a:pPr>
              <a:r>
                <a:rPr lang="en-US" sz="3799" u="none">
                  <a:solidFill>
                    <a:srgbClr val="2A2E3A"/>
                  </a:solidFill>
                  <a:latin typeface="Etna Sans Serif"/>
                  <a:ea typeface="Etna Sans Serif"/>
                  <a:cs typeface="Etna Sans Serif"/>
                  <a:sym typeface="Etna Sans Serif"/>
                </a:rPr>
                <a:t>Goal # 3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915582"/>
              <a:ext cx="5182806" cy="11978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D</a:t>
              </a:r>
              <a:r>
                <a:rPr lang="en-US" sz="25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evelop policies for privileged accounts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0610812" y="4805196"/>
            <a:ext cx="670457" cy="676608"/>
          </a:xfrm>
          <a:custGeom>
            <a:avLst/>
            <a:gdLst/>
            <a:ahLst/>
            <a:cxnLst/>
            <a:rect r="r" b="b" t="t" l="l"/>
            <a:pathLst>
              <a:path h="676608" w="670457">
                <a:moveTo>
                  <a:pt x="0" y="0"/>
                </a:moveTo>
                <a:lnTo>
                  <a:pt x="670458" y="0"/>
                </a:lnTo>
                <a:lnTo>
                  <a:pt x="670458" y="676608"/>
                </a:lnTo>
                <a:lnTo>
                  <a:pt x="0" y="6766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0733254" y="7543282"/>
            <a:ext cx="442544" cy="627318"/>
          </a:xfrm>
          <a:custGeom>
            <a:avLst/>
            <a:gdLst/>
            <a:ahLst/>
            <a:cxnLst/>
            <a:rect r="r" b="b" t="t" l="l"/>
            <a:pathLst>
              <a:path h="627318" w="442544">
                <a:moveTo>
                  <a:pt x="0" y="0"/>
                </a:moveTo>
                <a:lnTo>
                  <a:pt x="442544" y="0"/>
                </a:lnTo>
                <a:lnTo>
                  <a:pt x="442544" y="627318"/>
                </a:lnTo>
                <a:lnTo>
                  <a:pt x="0" y="62731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296844" y="-1836715"/>
            <a:ext cx="13960430" cy="13960430"/>
          </a:xfrm>
          <a:custGeom>
            <a:avLst/>
            <a:gdLst/>
            <a:ahLst/>
            <a:cxnLst/>
            <a:rect r="r" b="b" t="t" l="l"/>
            <a:pathLst>
              <a:path h="13960430" w="13960430">
                <a:moveTo>
                  <a:pt x="0" y="0"/>
                </a:moveTo>
                <a:lnTo>
                  <a:pt x="13960431" y="0"/>
                </a:lnTo>
                <a:lnTo>
                  <a:pt x="13960431" y="13960430"/>
                </a:lnTo>
                <a:lnTo>
                  <a:pt x="0" y="1396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983559"/>
            <a:ext cx="5534402" cy="4093187"/>
            <a:chOff x="0" y="0"/>
            <a:chExt cx="7379203" cy="545758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57150"/>
              <a:ext cx="7379203" cy="30120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>
                  <a:solidFill>
                    <a:srgbClr val="2A2E3A"/>
                  </a:solidFill>
                  <a:latin typeface="Etna Sans Serif"/>
                  <a:ea typeface="Etna Sans Serif"/>
                  <a:cs typeface="Etna Sans Serif"/>
                  <a:sym typeface="Etna Sans Serif"/>
                </a:rPr>
                <a:t>Testing &amp; Deploym</a:t>
              </a:r>
              <a:r>
                <a:rPr lang="en-US" sz="6999">
                  <a:solidFill>
                    <a:srgbClr val="2A2E3A"/>
                  </a:solidFill>
                  <a:latin typeface="Etna Sans Serif"/>
                  <a:ea typeface="Etna Sans Serif"/>
                  <a:cs typeface="Etna Sans Serif"/>
                  <a:sym typeface="Etna Sans Serif"/>
                </a:rPr>
                <a:t>ent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251380"/>
              <a:ext cx="7025100" cy="22062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T</a:t>
              </a:r>
              <a:r>
                <a:rPr lang="en-US" sz="31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imeline: Week 8–9</a:t>
              </a:r>
            </a:p>
            <a:p>
              <a:pPr algn="l">
                <a:lnSpc>
                  <a:spcPts val="4479"/>
                </a:lnSpc>
              </a:pPr>
              <a:r>
                <a:rPr lang="en-US" sz="31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Deliverables: Test reports, release documentation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035187" y="1515588"/>
            <a:ext cx="1821708" cy="1821708"/>
          </a:xfrm>
          <a:custGeom>
            <a:avLst/>
            <a:gdLst/>
            <a:ahLst/>
            <a:cxnLst/>
            <a:rect r="r" b="b" t="t" l="l"/>
            <a:pathLst>
              <a:path h="1821708" w="1821708">
                <a:moveTo>
                  <a:pt x="0" y="0"/>
                </a:moveTo>
                <a:lnTo>
                  <a:pt x="1821708" y="0"/>
                </a:lnTo>
                <a:lnTo>
                  <a:pt x="1821708" y="1821708"/>
                </a:lnTo>
                <a:lnTo>
                  <a:pt x="0" y="18217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4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24358" y="1704759"/>
            <a:ext cx="1443365" cy="1443365"/>
          </a:xfrm>
          <a:custGeom>
            <a:avLst/>
            <a:gdLst/>
            <a:ahLst/>
            <a:cxnLst/>
            <a:rect r="r" b="b" t="t" l="l"/>
            <a:pathLst>
              <a:path h="1443365" w="1443365">
                <a:moveTo>
                  <a:pt x="0" y="0"/>
                </a:moveTo>
                <a:lnTo>
                  <a:pt x="1443365" y="0"/>
                </a:lnTo>
                <a:lnTo>
                  <a:pt x="1443365" y="1443365"/>
                </a:lnTo>
                <a:lnTo>
                  <a:pt x="0" y="1443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733254" y="2143069"/>
            <a:ext cx="425574" cy="566744"/>
          </a:xfrm>
          <a:custGeom>
            <a:avLst/>
            <a:gdLst/>
            <a:ahLst/>
            <a:cxnLst/>
            <a:rect r="r" b="b" t="t" l="l"/>
            <a:pathLst>
              <a:path h="566744" w="425574">
                <a:moveTo>
                  <a:pt x="0" y="0"/>
                </a:moveTo>
                <a:lnTo>
                  <a:pt x="425574" y="0"/>
                </a:lnTo>
                <a:lnTo>
                  <a:pt x="425574" y="566745"/>
                </a:lnTo>
                <a:lnTo>
                  <a:pt x="0" y="5667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2654318" y="1633915"/>
            <a:ext cx="3887104" cy="1585053"/>
            <a:chOff x="0" y="0"/>
            <a:chExt cx="5182806" cy="211340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5182806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59"/>
                </a:lnSpc>
                <a:spcBef>
                  <a:spcPct val="0"/>
                </a:spcBef>
              </a:pPr>
              <a:r>
                <a:rPr lang="en-US" sz="3799" u="none">
                  <a:solidFill>
                    <a:srgbClr val="2A2E3A"/>
                  </a:solidFill>
                  <a:latin typeface="Etna Sans Serif"/>
                  <a:ea typeface="Etna Sans Serif"/>
                  <a:cs typeface="Etna Sans Serif"/>
                  <a:sym typeface="Etna Sans Serif"/>
                </a:rPr>
                <a:t>Goal # 1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915582"/>
              <a:ext cx="5182806" cy="11978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Condu</a:t>
              </a:r>
              <a:r>
                <a:rPr lang="en-US" sz="25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ct unit and integration testing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035187" y="4232646"/>
            <a:ext cx="1821708" cy="1821708"/>
          </a:xfrm>
          <a:custGeom>
            <a:avLst/>
            <a:gdLst/>
            <a:ahLst/>
            <a:cxnLst/>
            <a:rect r="r" b="b" t="t" l="l"/>
            <a:pathLst>
              <a:path h="1821708" w="1821708">
                <a:moveTo>
                  <a:pt x="0" y="0"/>
                </a:moveTo>
                <a:lnTo>
                  <a:pt x="1821708" y="0"/>
                </a:lnTo>
                <a:lnTo>
                  <a:pt x="1821708" y="1821708"/>
                </a:lnTo>
                <a:lnTo>
                  <a:pt x="0" y="18217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4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24358" y="4421817"/>
            <a:ext cx="1443365" cy="1443365"/>
          </a:xfrm>
          <a:custGeom>
            <a:avLst/>
            <a:gdLst/>
            <a:ahLst/>
            <a:cxnLst/>
            <a:rect r="r" b="b" t="t" l="l"/>
            <a:pathLst>
              <a:path h="1443365" w="1443365">
                <a:moveTo>
                  <a:pt x="0" y="0"/>
                </a:moveTo>
                <a:lnTo>
                  <a:pt x="1443365" y="0"/>
                </a:lnTo>
                <a:lnTo>
                  <a:pt x="1443365" y="1443366"/>
                </a:lnTo>
                <a:lnTo>
                  <a:pt x="0" y="1443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2654318" y="4350974"/>
            <a:ext cx="3887104" cy="1585053"/>
            <a:chOff x="0" y="0"/>
            <a:chExt cx="5182806" cy="2113404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0"/>
              <a:ext cx="5182806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59"/>
                </a:lnSpc>
                <a:spcBef>
                  <a:spcPct val="0"/>
                </a:spcBef>
              </a:pPr>
              <a:r>
                <a:rPr lang="en-US" sz="3799" u="none">
                  <a:solidFill>
                    <a:srgbClr val="2A2E3A"/>
                  </a:solidFill>
                  <a:latin typeface="Etna Sans Serif"/>
                  <a:ea typeface="Etna Sans Serif"/>
                  <a:cs typeface="Etna Sans Serif"/>
                  <a:sym typeface="Etna Sans Serif"/>
                </a:rPr>
                <a:t>Goal # 2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915582"/>
              <a:ext cx="5182806" cy="11978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P</a:t>
              </a:r>
              <a:r>
                <a:rPr lang="en-US" sz="25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erform UAT with business teams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0035187" y="6946087"/>
            <a:ext cx="1821708" cy="1821708"/>
          </a:xfrm>
          <a:custGeom>
            <a:avLst/>
            <a:gdLst/>
            <a:ahLst/>
            <a:cxnLst/>
            <a:rect r="r" b="b" t="t" l="l"/>
            <a:pathLst>
              <a:path h="1821708" w="1821708">
                <a:moveTo>
                  <a:pt x="0" y="0"/>
                </a:moveTo>
                <a:lnTo>
                  <a:pt x="1821708" y="0"/>
                </a:lnTo>
                <a:lnTo>
                  <a:pt x="1821708" y="1821708"/>
                </a:lnTo>
                <a:lnTo>
                  <a:pt x="0" y="18217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4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224358" y="7135259"/>
            <a:ext cx="1443365" cy="1443365"/>
          </a:xfrm>
          <a:custGeom>
            <a:avLst/>
            <a:gdLst/>
            <a:ahLst/>
            <a:cxnLst/>
            <a:rect r="r" b="b" t="t" l="l"/>
            <a:pathLst>
              <a:path h="1443365" w="1443365">
                <a:moveTo>
                  <a:pt x="0" y="0"/>
                </a:moveTo>
                <a:lnTo>
                  <a:pt x="1443365" y="0"/>
                </a:lnTo>
                <a:lnTo>
                  <a:pt x="1443365" y="1443365"/>
                </a:lnTo>
                <a:lnTo>
                  <a:pt x="0" y="1443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2654318" y="7064415"/>
            <a:ext cx="3887104" cy="1585053"/>
            <a:chOff x="0" y="0"/>
            <a:chExt cx="5182806" cy="2113404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0"/>
              <a:ext cx="5182806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59"/>
                </a:lnSpc>
                <a:spcBef>
                  <a:spcPct val="0"/>
                </a:spcBef>
              </a:pPr>
              <a:r>
                <a:rPr lang="en-US" sz="3799" u="none">
                  <a:solidFill>
                    <a:srgbClr val="2A2E3A"/>
                  </a:solidFill>
                  <a:latin typeface="Etna Sans Serif"/>
                  <a:ea typeface="Etna Sans Serif"/>
                  <a:cs typeface="Etna Sans Serif"/>
                  <a:sym typeface="Etna Sans Serif"/>
                </a:rPr>
                <a:t>Goal # 3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915582"/>
              <a:ext cx="5182806" cy="11978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Dep</a:t>
              </a:r>
              <a:r>
                <a:rPr lang="en-US" sz="25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loy in phases with rollback plan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0610812" y="4805196"/>
            <a:ext cx="670457" cy="676608"/>
          </a:xfrm>
          <a:custGeom>
            <a:avLst/>
            <a:gdLst/>
            <a:ahLst/>
            <a:cxnLst/>
            <a:rect r="r" b="b" t="t" l="l"/>
            <a:pathLst>
              <a:path h="676608" w="670457">
                <a:moveTo>
                  <a:pt x="0" y="0"/>
                </a:moveTo>
                <a:lnTo>
                  <a:pt x="670458" y="0"/>
                </a:lnTo>
                <a:lnTo>
                  <a:pt x="670458" y="676608"/>
                </a:lnTo>
                <a:lnTo>
                  <a:pt x="0" y="6766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0733254" y="7543282"/>
            <a:ext cx="442544" cy="627318"/>
          </a:xfrm>
          <a:custGeom>
            <a:avLst/>
            <a:gdLst/>
            <a:ahLst/>
            <a:cxnLst/>
            <a:rect r="r" b="b" t="t" l="l"/>
            <a:pathLst>
              <a:path h="627318" w="442544">
                <a:moveTo>
                  <a:pt x="0" y="0"/>
                </a:moveTo>
                <a:lnTo>
                  <a:pt x="442544" y="0"/>
                </a:lnTo>
                <a:lnTo>
                  <a:pt x="442544" y="627318"/>
                </a:lnTo>
                <a:lnTo>
                  <a:pt x="0" y="62731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296844" y="-1836715"/>
            <a:ext cx="13960430" cy="13960430"/>
          </a:xfrm>
          <a:custGeom>
            <a:avLst/>
            <a:gdLst/>
            <a:ahLst/>
            <a:cxnLst/>
            <a:rect r="r" b="b" t="t" l="l"/>
            <a:pathLst>
              <a:path h="13960430" w="13960430">
                <a:moveTo>
                  <a:pt x="0" y="0"/>
                </a:moveTo>
                <a:lnTo>
                  <a:pt x="13960431" y="0"/>
                </a:lnTo>
                <a:lnTo>
                  <a:pt x="13960431" y="13960430"/>
                </a:lnTo>
                <a:lnTo>
                  <a:pt x="0" y="1396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702572"/>
            <a:ext cx="5534402" cy="4655162"/>
            <a:chOff x="0" y="0"/>
            <a:chExt cx="7379203" cy="620688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57150"/>
              <a:ext cx="7379203" cy="30120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>
                  <a:solidFill>
                    <a:srgbClr val="2A2E3A"/>
                  </a:solidFill>
                  <a:latin typeface="Etna Sans Serif"/>
                  <a:ea typeface="Etna Sans Serif"/>
                  <a:cs typeface="Etna Sans Serif"/>
                  <a:sym typeface="Etna Sans Serif"/>
                </a:rPr>
                <a:t>Training &amp; Suppor</a:t>
              </a:r>
              <a:r>
                <a:rPr lang="en-US" sz="6999">
                  <a:solidFill>
                    <a:srgbClr val="2A2E3A"/>
                  </a:solidFill>
                  <a:latin typeface="Etna Sans Serif"/>
                  <a:ea typeface="Etna Sans Serif"/>
                  <a:cs typeface="Etna Sans Serif"/>
                  <a:sym typeface="Etna Sans Serif"/>
                </a:rPr>
                <a:t>t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251380"/>
              <a:ext cx="7025100" cy="2955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T</a:t>
              </a:r>
              <a:r>
                <a:rPr lang="en-US" sz="31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imeline: Week 10</a:t>
              </a:r>
            </a:p>
            <a:p>
              <a:pPr algn="l">
                <a:lnSpc>
                  <a:spcPts val="4479"/>
                </a:lnSpc>
              </a:pPr>
              <a:r>
                <a:rPr lang="en-US" sz="31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R</a:t>
              </a:r>
              <a:r>
                <a:rPr lang="en-US" sz="31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esources: Trainers, Communications, Support Staff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035187" y="1515588"/>
            <a:ext cx="1821708" cy="1821708"/>
          </a:xfrm>
          <a:custGeom>
            <a:avLst/>
            <a:gdLst/>
            <a:ahLst/>
            <a:cxnLst/>
            <a:rect r="r" b="b" t="t" l="l"/>
            <a:pathLst>
              <a:path h="1821708" w="1821708">
                <a:moveTo>
                  <a:pt x="0" y="0"/>
                </a:moveTo>
                <a:lnTo>
                  <a:pt x="1821708" y="0"/>
                </a:lnTo>
                <a:lnTo>
                  <a:pt x="1821708" y="1821708"/>
                </a:lnTo>
                <a:lnTo>
                  <a:pt x="0" y="18217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4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24358" y="1704759"/>
            <a:ext cx="1443365" cy="1443365"/>
          </a:xfrm>
          <a:custGeom>
            <a:avLst/>
            <a:gdLst/>
            <a:ahLst/>
            <a:cxnLst/>
            <a:rect r="r" b="b" t="t" l="l"/>
            <a:pathLst>
              <a:path h="1443365" w="1443365">
                <a:moveTo>
                  <a:pt x="0" y="0"/>
                </a:moveTo>
                <a:lnTo>
                  <a:pt x="1443365" y="0"/>
                </a:lnTo>
                <a:lnTo>
                  <a:pt x="1443365" y="1443365"/>
                </a:lnTo>
                <a:lnTo>
                  <a:pt x="0" y="1443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733254" y="2143069"/>
            <a:ext cx="425574" cy="566744"/>
          </a:xfrm>
          <a:custGeom>
            <a:avLst/>
            <a:gdLst/>
            <a:ahLst/>
            <a:cxnLst/>
            <a:rect r="r" b="b" t="t" l="l"/>
            <a:pathLst>
              <a:path h="566744" w="425574">
                <a:moveTo>
                  <a:pt x="0" y="0"/>
                </a:moveTo>
                <a:lnTo>
                  <a:pt x="425574" y="0"/>
                </a:lnTo>
                <a:lnTo>
                  <a:pt x="425574" y="566745"/>
                </a:lnTo>
                <a:lnTo>
                  <a:pt x="0" y="5667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2654318" y="1633915"/>
            <a:ext cx="3887104" cy="1585053"/>
            <a:chOff x="0" y="0"/>
            <a:chExt cx="5182806" cy="211340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5182806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59"/>
                </a:lnSpc>
                <a:spcBef>
                  <a:spcPct val="0"/>
                </a:spcBef>
              </a:pPr>
              <a:r>
                <a:rPr lang="en-US" sz="3799" u="none">
                  <a:solidFill>
                    <a:srgbClr val="2A2E3A"/>
                  </a:solidFill>
                  <a:latin typeface="Etna Sans Serif"/>
                  <a:ea typeface="Etna Sans Serif"/>
                  <a:cs typeface="Etna Sans Serif"/>
                  <a:sym typeface="Etna Sans Serif"/>
                </a:rPr>
                <a:t>Goal # 1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915582"/>
              <a:ext cx="5182806" cy="11978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Train helpdesk</a:t>
              </a:r>
              <a:r>
                <a:rPr lang="en-US" sz="25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 and IT teams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035187" y="4232646"/>
            <a:ext cx="1821708" cy="1821708"/>
          </a:xfrm>
          <a:custGeom>
            <a:avLst/>
            <a:gdLst/>
            <a:ahLst/>
            <a:cxnLst/>
            <a:rect r="r" b="b" t="t" l="l"/>
            <a:pathLst>
              <a:path h="1821708" w="1821708">
                <a:moveTo>
                  <a:pt x="0" y="0"/>
                </a:moveTo>
                <a:lnTo>
                  <a:pt x="1821708" y="0"/>
                </a:lnTo>
                <a:lnTo>
                  <a:pt x="1821708" y="1821708"/>
                </a:lnTo>
                <a:lnTo>
                  <a:pt x="0" y="18217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4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24358" y="4421817"/>
            <a:ext cx="1443365" cy="1443365"/>
          </a:xfrm>
          <a:custGeom>
            <a:avLst/>
            <a:gdLst/>
            <a:ahLst/>
            <a:cxnLst/>
            <a:rect r="r" b="b" t="t" l="l"/>
            <a:pathLst>
              <a:path h="1443365" w="1443365">
                <a:moveTo>
                  <a:pt x="0" y="0"/>
                </a:moveTo>
                <a:lnTo>
                  <a:pt x="1443365" y="0"/>
                </a:lnTo>
                <a:lnTo>
                  <a:pt x="1443365" y="1443366"/>
                </a:lnTo>
                <a:lnTo>
                  <a:pt x="0" y="1443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2654318" y="4350974"/>
            <a:ext cx="3887104" cy="1585053"/>
            <a:chOff x="0" y="0"/>
            <a:chExt cx="5182806" cy="2113404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0"/>
              <a:ext cx="5182806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59"/>
                </a:lnSpc>
                <a:spcBef>
                  <a:spcPct val="0"/>
                </a:spcBef>
              </a:pPr>
              <a:r>
                <a:rPr lang="en-US" sz="3799" u="none">
                  <a:solidFill>
                    <a:srgbClr val="2A2E3A"/>
                  </a:solidFill>
                  <a:latin typeface="Etna Sans Serif"/>
                  <a:ea typeface="Etna Sans Serif"/>
                  <a:cs typeface="Etna Sans Serif"/>
                  <a:sym typeface="Etna Sans Serif"/>
                </a:rPr>
                <a:t>Goal # 2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915582"/>
              <a:ext cx="5182806" cy="11978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Onb</a:t>
              </a:r>
              <a:r>
                <a:rPr lang="en-US" sz="25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oard employees to the new IAM interface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0035187" y="6946087"/>
            <a:ext cx="1821708" cy="1821708"/>
          </a:xfrm>
          <a:custGeom>
            <a:avLst/>
            <a:gdLst/>
            <a:ahLst/>
            <a:cxnLst/>
            <a:rect r="r" b="b" t="t" l="l"/>
            <a:pathLst>
              <a:path h="1821708" w="1821708">
                <a:moveTo>
                  <a:pt x="0" y="0"/>
                </a:moveTo>
                <a:lnTo>
                  <a:pt x="1821708" y="0"/>
                </a:lnTo>
                <a:lnTo>
                  <a:pt x="1821708" y="1821708"/>
                </a:lnTo>
                <a:lnTo>
                  <a:pt x="0" y="18217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4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224358" y="7135259"/>
            <a:ext cx="1443365" cy="1443365"/>
          </a:xfrm>
          <a:custGeom>
            <a:avLst/>
            <a:gdLst/>
            <a:ahLst/>
            <a:cxnLst/>
            <a:rect r="r" b="b" t="t" l="l"/>
            <a:pathLst>
              <a:path h="1443365" w="1443365">
                <a:moveTo>
                  <a:pt x="0" y="0"/>
                </a:moveTo>
                <a:lnTo>
                  <a:pt x="1443365" y="0"/>
                </a:lnTo>
                <a:lnTo>
                  <a:pt x="1443365" y="1443365"/>
                </a:lnTo>
                <a:lnTo>
                  <a:pt x="0" y="1443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2654318" y="6835815"/>
            <a:ext cx="3887104" cy="2042253"/>
            <a:chOff x="0" y="0"/>
            <a:chExt cx="5182806" cy="2723004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0"/>
              <a:ext cx="5182806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59"/>
                </a:lnSpc>
                <a:spcBef>
                  <a:spcPct val="0"/>
                </a:spcBef>
              </a:pPr>
              <a:r>
                <a:rPr lang="en-US" sz="3799" u="none">
                  <a:solidFill>
                    <a:srgbClr val="2A2E3A"/>
                  </a:solidFill>
                  <a:latin typeface="Etna Sans Serif"/>
                  <a:ea typeface="Etna Sans Serif"/>
                  <a:cs typeface="Etna Sans Serif"/>
                  <a:sym typeface="Etna Sans Serif"/>
                </a:rPr>
                <a:t>Goal # 3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915582"/>
              <a:ext cx="5182806" cy="18074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Estab</a:t>
              </a:r>
              <a:r>
                <a:rPr lang="en-US" sz="25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lish support protocols and documentation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0610812" y="4805196"/>
            <a:ext cx="670457" cy="676608"/>
          </a:xfrm>
          <a:custGeom>
            <a:avLst/>
            <a:gdLst/>
            <a:ahLst/>
            <a:cxnLst/>
            <a:rect r="r" b="b" t="t" l="l"/>
            <a:pathLst>
              <a:path h="676608" w="670457">
                <a:moveTo>
                  <a:pt x="0" y="0"/>
                </a:moveTo>
                <a:lnTo>
                  <a:pt x="670458" y="0"/>
                </a:lnTo>
                <a:lnTo>
                  <a:pt x="670458" y="676608"/>
                </a:lnTo>
                <a:lnTo>
                  <a:pt x="0" y="6766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0733254" y="7543282"/>
            <a:ext cx="442544" cy="627318"/>
          </a:xfrm>
          <a:custGeom>
            <a:avLst/>
            <a:gdLst/>
            <a:ahLst/>
            <a:cxnLst/>
            <a:rect r="r" b="b" t="t" l="l"/>
            <a:pathLst>
              <a:path h="627318" w="442544">
                <a:moveTo>
                  <a:pt x="0" y="0"/>
                </a:moveTo>
                <a:lnTo>
                  <a:pt x="442544" y="0"/>
                </a:lnTo>
                <a:lnTo>
                  <a:pt x="442544" y="627318"/>
                </a:lnTo>
                <a:lnTo>
                  <a:pt x="0" y="62731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340491"/>
            <a:chOff x="0" y="0"/>
            <a:chExt cx="4816593" cy="616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16426"/>
            </a:xfrm>
            <a:custGeom>
              <a:avLst/>
              <a:gdLst/>
              <a:ahLst/>
              <a:cxnLst/>
              <a:rect r="r" b="b" t="t" l="l"/>
              <a:pathLst>
                <a:path h="61642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816593" cy="6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89641" y="3671820"/>
            <a:ext cx="7607456" cy="3686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5749">
                <a:solidFill>
                  <a:srgbClr val="2A2E3A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Integ</a:t>
            </a:r>
            <a:r>
              <a:rPr lang="en-US" sz="5749">
                <a:solidFill>
                  <a:srgbClr val="2A2E3A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ration Challenges</a:t>
            </a:r>
          </a:p>
          <a:p>
            <a:pPr algn="l">
              <a:lnSpc>
                <a:spcPts val="5932"/>
              </a:lnSpc>
            </a:pPr>
            <a:r>
              <a:rPr lang="en-US" sz="4563">
                <a:solidFill>
                  <a:srgbClr val="2A2E3A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Potential Obstacles</a:t>
            </a:r>
          </a:p>
          <a:p>
            <a:pPr algn="l">
              <a:lnSpc>
                <a:spcPts val="8304"/>
              </a:lnSpc>
            </a:pPr>
          </a:p>
          <a:p>
            <a:pPr algn="l">
              <a:lnSpc>
                <a:spcPts val="7593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986774" y="2930799"/>
            <a:ext cx="7539863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Legacy system compatibility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719437" y="3014296"/>
            <a:ext cx="414910" cy="414910"/>
          </a:xfrm>
          <a:custGeom>
            <a:avLst/>
            <a:gdLst/>
            <a:ahLst/>
            <a:cxnLst/>
            <a:rect r="r" b="b" t="t" l="l"/>
            <a:pathLst>
              <a:path h="414910" w="414910">
                <a:moveTo>
                  <a:pt x="0" y="0"/>
                </a:moveTo>
                <a:lnTo>
                  <a:pt x="414909" y="0"/>
                </a:lnTo>
                <a:lnTo>
                  <a:pt x="414909" y="414909"/>
                </a:lnTo>
                <a:lnTo>
                  <a:pt x="0" y="4149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719437" y="4103009"/>
            <a:ext cx="7539863" cy="414910"/>
            <a:chOff x="0" y="0"/>
            <a:chExt cx="10053151" cy="55321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53213" cy="553213"/>
            </a:xfrm>
            <a:custGeom>
              <a:avLst/>
              <a:gdLst/>
              <a:ahLst/>
              <a:cxnLst/>
              <a:rect r="r" b="b" t="t" l="l"/>
              <a:pathLst>
                <a:path h="553213" w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314169" y="-50842"/>
              <a:ext cx="8738982" cy="5882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Vend</a:t>
              </a:r>
              <a:r>
                <a:rPr lang="en-US" sz="25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or lock-in or third-party tool conflicts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719437" y="5015569"/>
            <a:ext cx="7539863" cy="848360"/>
            <a:chOff x="0" y="0"/>
            <a:chExt cx="10053151" cy="113114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288967"/>
              <a:ext cx="553213" cy="553213"/>
            </a:xfrm>
            <a:custGeom>
              <a:avLst/>
              <a:gdLst/>
              <a:ahLst/>
              <a:cxnLst/>
              <a:rect r="r" b="b" t="t" l="l"/>
              <a:pathLst>
                <a:path h="553213" w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314169" y="-66675"/>
              <a:ext cx="8738982" cy="11978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Cl</a:t>
              </a:r>
              <a:r>
                <a:rPr lang="en-US" sz="25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oud sync latency</a:t>
              </a:r>
            </a:p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Mitigation Approach: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719437" y="6361578"/>
            <a:ext cx="7539863" cy="414910"/>
            <a:chOff x="0" y="0"/>
            <a:chExt cx="10053151" cy="55321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53213" cy="553213"/>
            </a:xfrm>
            <a:custGeom>
              <a:avLst/>
              <a:gdLst/>
              <a:ahLst/>
              <a:cxnLst/>
              <a:rect r="r" b="b" t="t" l="l"/>
              <a:pathLst>
                <a:path h="553213" w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1314169" y="-50842"/>
              <a:ext cx="8738982" cy="5882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U</a:t>
              </a:r>
              <a:r>
                <a:rPr lang="en-US" sz="25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se open standards (SAML, OAuth, SCIM)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719437" y="7490863"/>
            <a:ext cx="7539863" cy="414910"/>
            <a:chOff x="0" y="0"/>
            <a:chExt cx="10053151" cy="55321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53213" cy="553213"/>
            </a:xfrm>
            <a:custGeom>
              <a:avLst/>
              <a:gdLst/>
              <a:ahLst/>
              <a:cxnLst/>
              <a:rect r="r" b="b" t="t" l="l"/>
              <a:pathLst>
                <a:path h="553213" w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1314169" y="-50842"/>
              <a:ext cx="8738982" cy="5882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R</a:t>
              </a:r>
              <a:r>
                <a:rPr lang="en-US" sz="25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un pilots before full rollout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18288000" cy="2340491"/>
            <a:chOff x="0" y="0"/>
            <a:chExt cx="24384000" cy="3120655"/>
          </a:xfrm>
        </p:grpSpPr>
        <p:pic>
          <p:nvPicPr>
            <p:cNvPr name="Picture 21" id="21"/>
            <p:cNvPicPr>
              <a:picLocks noChangeAspect="true"/>
            </p:cNvPicPr>
            <p:nvPr/>
          </p:nvPicPr>
          <p:blipFill>
            <a:blip r:embed="rId4">
              <a:alphaModFix amt="14000"/>
            </a:blip>
            <a:srcRect l="0" t="45734" r="0" b="45734"/>
            <a:stretch>
              <a:fillRect/>
            </a:stretch>
          </p:blipFill>
          <p:spPr>
            <a:xfrm flipH="false" flipV="false">
              <a:off x="0" y="0"/>
              <a:ext cx="24384000" cy="3120655"/>
            </a:xfrm>
            <a:prstGeom prst="rect">
              <a:avLst/>
            </a:prstGeom>
          </p:spPr>
        </p:pic>
      </p:grpSp>
      <p:grpSp>
        <p:nvGrpSpPr>
          <p:cNvPr name="Group 22" id="22"/>
          <p:cNvGrpSpPr/>
          <p:nvPr/>
        </p:nvGrpSpPr>
        <p:grpSpPr>
          <a:xfrm rot="0">
            <a:off x="9719437" y="8620147"/>
            <a:ext cx="7539863" cy="414910"/>
            <a:chOff x="0" y="0"/>
            <a:chExt cx="10053151" cy="55321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53213" cy="553213"/>
            </a:xfrm>
            <a:custGeom>
              <a:avLst/>
              <a:gdLst/>
              <a:ahLst/>
              <a:cxnLst/>
              <a:rect r="r" b="b" t="t" l="l"/>
              <a:pathLst>
                <a:path h="553213" w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1314169" y="-50842"/>
              <a:ext cx="8738982" cy="5882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Cont</a:t>
              </a:r>
              <a:r>
                <a:rPr lang="en-US" sz="25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inuous monitoring via SIEM tools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73413">
            <a:off x="9283310" y="-2113117"/>
            <a:ext cx="13265113" cy="13265113"/>
          </a:xfrm>
          <a:custGeom>
            <a:avLst/>
            <a:gdLst/>
            <a:ahLst/>
            <a:cxnLst/>
            <a:rect r="r" b="b" t="t" l="l"/>
            <a:pathLst>
              <a:path h="13265113" w="13265113">
                <a:moveTo>
                  <a:pt x="0" y="0"/>
                </a:moveTo>
                <a:lnTo>
                  <a:pt x="13265113" y="0"/>
                </a:lnTo>
                <a:lnTo>
                  <a:pt x="13265113" y="13265112"/>
                </a:lnTo>
                <a:lnTo>
                  <a:pt x="0" y="1326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67802" y="-695325"/>
            <a:ext cx="12417410" cy="11560608"/>
            <a:chOff x="0" y="0"/>
            <a:chExt cx="6350000" cy="59118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68580" y="0"/>
              <a:ext cx="6417310" cy="5911850"/>
            </a:xfrm>
            <a:custGeom>
              <a:avLst/>
              <a:gdLst/>
              <a:ahLst/>
              <a:cxnLst/>
              <a:rect r="r" b="b" t="t" l="l"/>
              <a:pathLst>
                <a:path h="5911850" w="641731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4">
                <a:alphaModFix amt="90000"/>
              </a:blip>
              <a:stretch>
                <a:fillRect l="-19842" t="0" r="-19842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468581" y="2943722"/>
            <a:ext cx="11301259" cy="6314578"/>
          </a:xfrm>
          <a:custGeom>
            <a:avLst/>
            <a:gdLst/>
            <a:ahLst/>
            <a:cxnLst/>
            <a:rect r="r" b="b" t="t" l="l"/>
            <a:pathLst>
              <a:path h="6314578" w="11301259">
                <a:moveTo>
                  <a:pt x="0" y="0"/>
                </a:moveTo>
                <a:lnTo>
                  <a:pt x="11301259" y="0"/>
                </a:lnTo>
                <a:lnTo>
                  <a:pt x="11301259" y="6314578"/>
                </a:lnTo>
                <a:lnTo>
                  <a:pt x="0" y="63145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20066"/>
            <a:ext cx="5837845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>
                <a:solidFill>
                  <a:srgbClr val="718BAB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Visual</a:t>
            </a:r>
            <a:r>
              <a:rPr lang="en-US" sz="6999">
                <a:solidFill>
                  <a:srgbClr val="718BAB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 Aids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DAGtG9hVQxw</dc:identifier>
  <dcterms:modified xsi:type="dcterms:W3CDTF">2011-08-01T06:04:30Z</dcterms:modified>
  <cp:revision>1</cp:revision>
  <dc:title>IAM SOLUTION</dc:title>
</cp:coreProperties>
</file>